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EB Garamond Medium"/>
      <p:regular r:id="rId25"/>
      <p:bold r:id="rId26"/>
      <p:italic r:id="rId27"/>
      <p:boldItalic r:id="rId28"/>
    </p:embeddedFont>
    <p:embeddedFont>
      <p:font typeface="EB Garamon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Medium-bold.fntdata"/><Relationship Id="rId25" Type="http://schemas.openxmlformats.org/officeDocument/2006/relationships/font" Target="fonts/EBGaramondMedium-regular.fntdata"/><Relationship Id="rId28" Type="http://schemas.openxmlformats.org/officeDocument/2006/relationships/font" Target="fonts/EBGaramondMedium-boldItalic.fntdata"/><Relationship Id="rId27" Type="http://schemas.openxmlformats.org/officeDocument/2006/relationships/font" Target="fonts/EBGaramon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italic.fntdata"/><Relationship Id="rId30" Type="http://schemas.openxmlformats.org/officeDocument/2006/relationships/font" Target="fonts/EBGaramon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EBGaramon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ed72138a1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ed72138a1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f148b921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f148b921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f148b92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f148b92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f148b921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f148b921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f148b921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f148b921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d72138a1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ed72138a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ed72138a1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ed72138a1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148b921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f148b921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ed72138a1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ed72138a1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ed72138a1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ed72138a1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ed72138a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ed72138a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ed72138a1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ed72138a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ed72138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ed72138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ed72138a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ed72138a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ed72138a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ed72138a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ed72138a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ed72138a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ed72138a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ed72138a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ed72138a1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ed72138a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Medium"/>
              <a:buNone/>
              <a:defRPr sz="2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Medium"/>
              <a:buNone/>
              <a:defRPr sz="2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Medium"/>
              <a:buNone/>
              <a:defRPr sz="2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Medium"/>
              <a:buNone/>
              <a:defRPr sz="2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Medium"/>
              <a:buNone/>
              <a:defRPr sz="2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Medium"/>
              <a:buNone/>
              <a:defRPr sz="2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Medium"/>
              <a:buNone/>
              <a:defRPr sz="2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Medium"/>
              <a:buNone/>
              <a:defRPr sz="2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 Medium"/>
              <a:buNone/>
              <a:defRPr sz="28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B Garamond Medium"/>
              <a:buChar char="●"/>
              <a:defRPr sz="1800"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Medium"/>
              <a:buChar char="○"/>
              <a:defRPr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Medium"/>
              <a:buChar char="■"/>
              <a:defRPr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Medium"/>
              <a:buChar char="●"/>
              <a:defRPr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Medium"/>
              <a:buChar char="○"/>
              <a:defRPr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Medium"/>
              <a:buChar char="■"/>
              <a:defRPr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Medium"/>
              <a:buChar char="●"/>
              <a:defRPr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Medium"/>
              <a:buChar char="○"/>
              <a:defRPr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 Medium"/>
              <a:buChar char="■"/>
              <a:defRPr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EB Garamond Medium"/>
                <a:ea typeface="EB Garamond Medium"/>
                <a:cs typeface="EB Garamond Medium"/>
                <a:sym typeface="EB Garamon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ctms.engin.umich.edu/CTMS/index.php?example=InvertedPendulum&amp;section=SystemModeling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2.png"/><Relationship Id="rId7" Type="http://schemas.openxmlformats.org/officeDocument/2006/relationships/image" Target="../media/image9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gif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doi.org/10.1109/MED.2018.8442552" TargetMode="External"/><Relationship Id="rId5" Type="http://schemas.openxmlformats.org/officeDocument/2006/relationships/hyperlink" Target="https://doi.org/10.1109/MED.2018.8442552" TargetMode="External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doi.org/10.1007/978-1-84628-642-1" TargetMode="External"/><Relationship Id="rId5" Type="http://schemas.openxmlformats.org/officeDocument/2006/relationships/hyperlink" Target="https://doi.org/10.1007/978-1-84628-642-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Circus Bot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10</a:t>
            </a:r>
            <a:br>
              <a:rPr lang="en"/>
            </a:br>
            <a:r>
              <a:rPr lang="en"/>
              <a:t>MAE 263: Final </a:t>
            </a:r>
            <a:r>
              <a:rPr lang="en"/>
              <a:t>Presentation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647800" y="3841250"/>
            <a:ext cx="384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Medium"/>
                <a:ea typeface="EB Garamond Medium"/>
                <a:cs typeface="EB Garamond Medium"/>
                <a:sym typeface="EB Garamond Medium"/>
              </a:rPr>
              <a:t>By: </a:t>
            </a:r>
            <a:endParaRPr sz="120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Jonathan Bopp</a:t>
            </a:r>
            <a:endParaRPr sz="120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Medium"/>
                <a:ea typeface="EB Garamond Medium"/>
                <a:cs typeface="EB Garamond Medium"/>
                <a:sym typeface="EB Garamond Medium"/>
              </a:rPr>
              <a:t>Rong Jin</a:t>
            </a:r>
            <a:br>
              <a:rPr lang="en" sz="1200"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endParaRPr sz="12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Balance Method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280500" y="116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Control Method: State-Space Controller with LQR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750" y="1712213"/>
            <a:ext cx="3001350" cy="17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431650" y="3775725"/>
            <a:ext cx="62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Approximation:  Arm-Pole Balance                        Cart-pole Balance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3271225" y="3851025"/>
            <a:ext cx="499200" cy="24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431650" y="4238575"/>
            <a:ext cx="472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Requirement: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theta3 = Pi(base frame),  Xd = [0.5; 1.2], Xd_dot = [0; 0]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800" y="1629725"/>
            <a:ext cx="2861351" cy="21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State-Space Controller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Governing Eq &amp; Transfer Function 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577" y="2662100"/>
            <a:ext cx="1769725" cy="18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5575" y="1053650"/>
            <a:ext cx="1769725" cy="15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325" y="1615325"/>
            <a:ext cx="1936275" cy="4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976" y="3016326"/>
            <a:ext cx="4028424" cy="13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863" y="2087200"/>
            <a:ext cx="3909722" cy="4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800" y="2515450"/>
            <a:ext cx="3413595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374450" y="4436200"/>
            <a:ext cx="411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 Medium"/>
                <a:ea typeface="EB Garamond Medium"/>
                <a:cs typeface="EB Garamond Medium"/>
                <a:sym typeface="EB Garamond Medium"/>
              </a:rPr>
              <a:t>Recourses: </a:t>
            </a:r>
            <a:r>
              <a:rPr lang="en" sz="800" u="sng">
                <a:solidFill>
                  <a:schemeClr val="hlink"/>
                </a:solidFill>
                <a:latin typeface="EB Garamond Medium"/>
                <a:ea typeface="EB Garamond Medium"/>
                <a:cs typeface="EB Garamond Medium"/>
                <a:sym typeface="EB Garamond Medium"/>
                <a:hlinkClick r:id="rId9"/>
              </a:rPr>
              <a:t>https://ctms.engin.umich.edu/CTMS/index.php?example=InvertedPendulum&amp;section=SystemModeling</a:t>
            </a:r>
            <a:endParaRPr sz="8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&amp; Design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Perfect decoupling between 2R arm and the </a:t>
            </a:r>
            <a:r>
              <a:rPr lang="en"/>
              <a:t>Pendulum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lang="en"/>
              <a:t>M = 0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Only horizontal motion allowed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Linear Quadratic Regulation to find the optimal reference gain 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Controller U only affects Translational Acceleration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Full compensated Inverse Dynamics solve for the rest variables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625" y="840898"/>
            <a:ext cx="2570416" cy="14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Failure</a:t>
            </a:r>
            <a:endParaRPr/>
          </a:p>
        </p:txBody>
      </p:sp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AutoNum type="arabicPeriod"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Singularity Conditions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Limited movability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EB Garamond"/>
              <a:buAutoNum type="arabicPeriod"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Vulnerable system due to decoupling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- Initial Configuration (disturbance)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- Initial Velocity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- Desired final Position at the steady state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300" y="1395650"/>
            <a:ext cx="2502700" cy="187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Steps</a:t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Separate Swing-Up &amp; Balance Motion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the condition suitable for balancing during Swing-up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 0.1&lt;= Disturbance &lt;= 0.4, norm(Joint Velocity,2) &lt;=2.5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Extract the data at that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Manually tune reference K to compensate for the decoupling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(if necessary)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integrated version if successful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6575" y="873700"/>
            <a:ext cx="2141175" cy="16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725" y="2730375"/>
            <a:ext cx="2295224" cy="17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Balance </a:t>
            </a:r>
            <a:r>
              <a:rPr lang="en"/>
              <a:t>Result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Work, but slow convergence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Q11= Q33 = 100,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K=[-99, -84.5 35.3 11.5]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00" y="1907050"/>
            <a:ext cx="2542974" cy="190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000" y="1768250"/>
            <a:ext cx="2778951" cy="208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475" y="1740152"/>
            <a:ext cx="2883411" cy="21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59700" y="455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 </a:t>
            </a:r>
            <a:r>
              <a:rPr lang="en"/>
              <a:t>Discussion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- Gain K</a:t>
            </a:r>
            <a:r>
              <a:rPr lang="en"/>
              <a:t> 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11700" y="1152475"/>
            <a:ext cx="334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794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6257"/>
              <a:t>What is K?</a:t>
            </a:r>
            <a:endParaRPr sz="625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5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5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5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                 X</a:t>
            </a: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_dot = Ax + Bu</a:t>
            </a:r>
            <a:endParaRPr sz="505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                        </a:t>
            </a: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 = -Kx</a:t>
            </a:r>
            <a:endParaRPr sz="505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57">
                <a:latin typeface="Times New Roman"/>
                <a:ea typeface="Times New Roman"/>
                <a:cs typeface="Times New Roman"/>
                <a:sym typeface="Times New Roman"/>
              </a:rPr>
              <a:t>                  X_dot = (A-BK)x</a:t>
            </a:r>
            <a:endParaRPr sz="505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057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b="1" lang="en" sz="5057">
                <a:latin typeface="Times New Roman"/>
                <a:ea typeface="Times New Roman"/>
                <a:cs typeface="Times New Roman"/>
                <a:sym typeface="Times New Roman"/>
              </a:rPr>
              <a:t>K(2)                   Acceleration</a:t>
            </a:r>
            <a:endParaRPr b="1" sz="505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3975"/>
            <a:ext cx="3225876" cy="110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/>
          <p:nvPr/>
        </p:nvSpPr>
        <p:spPr>
          <a:xfrm>
            <a:off x="1227350" y="3620250"/>
            <a:ext cx="499200" cy="24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3812125" y="2379000"/>
            <a:ext cx="1825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K(2) = -100 = 1.2K(2)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946" y="2836650"/>
            <a:ext cx="2617866" cy="19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6684500" y="2379000"/>
            <a:ext cx="1825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K(2) = -120 = 1.5K(2)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3725" y="2836656"/>
            <a:ext cx="2617850" cy="1963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9600" y="606125"/>
            <a:ext cx="2433925" cy="18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5071188" y="254575"/>
            <a:ext cx="26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K=[-99, -84.5 35.3 11.5]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Result &amp; Error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11700" y="878925"/>
            <a:ext cx="8520600" cy="3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K(2) =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-120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525" y="1211775"/>
            <a:ext cx="2428625" cy="18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6074" y="1152475"/>
            <a:ext cx="2397450" cy="17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075" y="2872013"/>
            <a:ext cx="2397450" cy="179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5100" y="2894187"/>
            <a:ext cx="2397450" cy="179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075" y="1650925"/>
            <a:ext cx="2861351" cy="21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750" y="661263"/>
            <a:ext cx="5094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246825" y="2332900"/>
            <a:ext cx="231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Demonstration of: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Swing Up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Balance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Trajectory Tracking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System Dynamics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11700" y="1066150"/>
            <a:ext cx="8520600" cy="3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Use model predictive controller for </a:t>
            </a:r>
            <a:r>
              <a:rPr lang="en"/>
              <a:t>balancing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Develop closed loop controller for swing up routine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Implement </a:t>
            </a:r>
            <a:r>
              <a:rPr lang="en"/>
              <a:t>current</a:t>
            </a:r>
            <a:r>
              <a:rPr lang="en"/>
              <a:t> controllers on a </a:t>
            </a:r>
            <a:r>
              <a:rPr lang="en"/>
              <a:t>physical</a:t>
            </a:r>
            <a:r>
              <a:rPr lang="en"/>
              <a:t>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and Objectives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664400" y="1152475"/>
            <a:ext cx="5167800" cy="3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Swing up and stabilization of a pendulum is a classic problem in controls. The nonlinear dynamics of this problem allows for comparison between controllers. The development of a set of controllers to solve this problem using a manipulator would provide interesting </a:t>
            </a:r>
            <a:r>
              <a:rPr lang="en"/>
              <a:t>insights</a:t>
            </a:r>
            <a:r>
              <a:rPr lang="en"/>
              <a:t> with regard to system dynamics and control.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project aims to develop a complete pendulum controller using a two link manipulator. The system is comprised of three identical links. 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954000"/>
            <a:ext cx="3664400" cy="31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80750" y="1600525"/>
            <a:ext cx="4089600" cy="25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One </a:t>
            </a:r>
            <a:r>
              <a:rPr lang="en"/>
              <a:t>approach</a:t>
            </a:r>
            <a:r>
              <a:rPr lang="en"/>
              <a:t> to solving the inverted pendulum problem </a:t>
            </a:r>
            <a:r>
              <a:rPr lang="en"/>
              <a:t>utilizes</a:t>
            </a:r>
            <a:r>
              <a:rPr lang="en"/>
              <a:t> a cascade controller approach. The cascaded design </a:t>
            </a:r>
            <a:r>
              <a:rPr lang="en"/>
              <a:t>ultimately</a:t>
            </a:r>
            <a:r>
              <a:rPr lang="en"/>
              <a:t> stabilizes the system as the two controllers would </a:t>
            </a:r>
            <a:r>
              <a:rPr lang="en"/>
              <a:t>account for the angle of the pendulum and the position of the base respectively. This method controls the pendulum and base simultaneously and is tuned with just 3 parameters. As compared to a full state feedback controller with 4.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075" y="445025"/>
            <a:ext cx="3460450" cy="19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0" y="4368600"/>
            <a:ext cx="5232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159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F. Peker, I. Kaya, E. Cokmez, and S. Atic, “Cascade Control Approach for a Cart Inverted Pendulum System Using Controller Synthesis Method,” in </a:t>
            </a:r>
            <a:r>
              <a:rPr i="1"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2018 26th Mediterranean Conference on Control and Automation (MED)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Jun. 2018, pp. 1–6. doi:</a:t>
            </a:r>
            <a:r>
              <a:rPr lang="en" sz="700">
                <a:solidFill>
                  <a:schemeClr val="dk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7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10.1109/MED.2018.8442552</a:t>
            </a:r>
            <a:r>
              <a:rPr lang="en" sz="7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7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275" y="2327050"/>
            <a:ext cx="3985026" cy="24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Methods: Inverse Dynamics 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826050"/>
            <a:ext cx="3849600" cy="24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inverse dynamics controller was chosen to control the manipulator within the </a:t>
            </a: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3 link system</a:t>
            </a:r>
            <a:r>
              <a:rPr lang="en"/>
              <a:t>. The inverse dynamics controller compensates for the dynamics of all 3 links while only providing control inputs to the manipulator. </a:t>
            </a:r>
            <a:br>
              <a:rPr lang="en"/>
            </a:br>
            <a:br>
              <a:rPr lang="en"/>
            </a:br>
            <a:r>
              <a:rPr lang="en"/>
              <a:t>The dynamics of the full system were derived using Euler-Lagrange method accounting for (motor gearing, inertia.etc).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Response requirements Settling time &lt; 0.1sec step response of 0.5m(X&amp;Y)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was chosen </a:t>
            </a:r>
            <a:r>
              <a:rPr lang="en"/>
              <a:t>because</a:t>
            </a:r>
            <a:r>
              <a:rPr lang="en"/>
              <a:t> in order to achieve </a:t>
            </a:r>
            <a:r>
              <a:rPr lang="en"/>
              <a:t>reasonable</a:t>
            </a:r>
            <a:r>
              <a:rPr lang="en"/>
              <a:t> performance implementing the outer controllers the inner manipulator controller must be </a:t>
            </a:r>
            <a:r>
              <a:rPr lang="en"/>
              <a:t>sufficiently</a:t>
            </a:r>
            <a:r>
              <a:rPr lang="en"/>
              <a:t> quick, the outer </a:t>
            </a:r>
            <a:r>
              <a:rPr lang="en"/>
              <a:t>controller</a:t>
            </a:r>
            <a:r>
              <a:rPr lang="en"/>
              <a:t> assume instantaneous response through the manipulator, gain </a:t>
            </a:r>
            <a:r>
              <a:rPr lang="en"/>
              <a:t>tuning</a:t>
            </a:r>
            <a:r>
              <a:rPr lang="en"/>
              <a:t> will be necessary to compensate . 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175" y="1598422"/>
            <a:ext cx="4838400" cy="28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222875" y="4590600"/>
            <a:ext cx="58776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159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B. Siciliano, L. Sciavicco, V. Luigi, and G. Oriolo, </a:t>
            </a:r>
            <a:r>
              <a:rPr i="1"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Robotics: Modelling, Planning and Control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2011. doi: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EB Garamond"/>
                <a:ea typeface="EB Garamond"/>
                <a:cs typeface="EB Garamond"/>
                <a:sym typeface="EB Garamond"/>
                <a:hlinkClick r:id="rId5"/>
              </a:rPr>
              <a:t>10.1007/978-1-84628-642-1</a:t>
            </a:r>
            <a:r>
              <a:rPr lang="en" sz="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Pg 347</a:t>
            </a:r>
            <a:endParaRPr sz="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6525775" y="1372275"/>
            <a:ext cx="820200" cy="393600"/>
          </a:xfrm>
          <a:prstGeom prst="rect">
            <a:avLst/>
          </a:prstGeom>
          <a:solidFill>
            <a:srgbClr val="7D7979">
              <a:alpha val="37430"/>
            </a:srgbClr>
          </a:solidFill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3 Link System Dynamics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7641400" y="3142850"/>
            <a:ext cx="521100" cy="327300"/>
          </a:xfrm>
          <a:prstGeom prst="rect">
            <a:avLst/>
          </a:prstGeom>
          <a:solidFill>
            <a:srgbClr val="7D7979">
              <a:alpha val="37430"/>
            </a:srgbClr>
          </a:solidFill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6523800" y="2378600"/>
            <a:ext cx="521100" cy="327300"/>
          </a:xfrm>
          <a:prstGeom prst="rect">
            <a:avLst/>
          </a:prstGeom>
          <a:solidFill>
            <a:srgbClr val="7D7979">
              <a:alpha val="37430"/>
            </a:srgbClr>
          </a:solidFill>
          <a:ln cap="flat" cmpd="sng" w="2857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88" name="Google Shape;88;p16"/>
          <p:cNvCxnSpPr/>
          <p:nvPr/>
        </p:nvCxnSpPr>
        <p:spPr>
          <a:xfrm>
            <a:off x="8193650" y="1765875"/>
            <a:ext cx="0" cy="52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6"/>
          <p:cNvSpPr txBox="1"/>
          <p:nvPr/>
        </p:nvSpPr>
        <p:spPr>
          <a:xfrm>
            <a:off x="5002225" y="398125"/>
            <a:ext cx="3698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7783550" y="1372275"/>
            <a:ext cx="820200" cy="393600"/>
          </a:xfrm>
          <a:prstGeom prst="rect">
            <a:avLst/>
          </a:prstGeom>
          <a:solidFill>
            <a:srgbClr val="7D7979">
              <a:alpha val="37430"/>
            </a:srgbClr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"/>
                <a:ea typeface="EB Garamond"/>
                <a:cs typeface="EB Garamond"/>
                <a:sym typeface="EB Garamond"/>
              </a:rPr>
              <a:t>Pendulum Dynamics </a:t>
            </a:r>
            <a:endParaRPr sz="8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Results: </a:t>
            </a:r>
            <a:r>
              <a:rPr lang="en"/>
              <a:t>Inverse Dynamics 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3601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 compensating for the full system in the inverse dynamics controller a 2nd order response that meets the criteria is achieved.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000" y="1748025"/>
            <a:ext cx="3556886" cy="26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6687300" y="4580375"/>
            <a:ext cx="21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Settling Time &lt; 0.1s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775000" y="4514900"/>
            <a:ext cx="306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 Medium"/>
                <a:ea typeface="EB Garamond Medium"/>
                <a:cs typeface="EB Garamond Medium"/>
                <a:sym typeface="EB Garamond Medium"/>
              </a:rPr>
              <a:t>Dotted lines </a:t>
            </a:r>
            <a:r>
              <a:rPr lang="en" sz="800">
                <a:latin typeface="EB Garamond Medium"/>
                <a:ea typeface="EB Garamond Medium"/>
                <a:cs typeface="EB Garamond Medium"/>
                <a:sym typeface="EB Garamond Medium"/>
              </a:rPr>
              <a:t>represent</a:t>
            </a:r>
            <a:r>
              <a:rPr lang="en" sz="800">
                <a:latin typeface="EB Garamond Medium"/>
                <a:ea typeface="EB Garamond Medium"/>
                <a:cs typeface="EB Garamond Medium"/>
                <a:sym typeface="EB Garamond Medium"/>
              </a:rPr>
              <a:t> 5% error bounds</a:t>
            </a:r>
            <a:endParaRPr sz="8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075" y="1748025"/>
            <a:ext cx="3350518" cy="26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Discussion: </a:t>
            </a:r>
            <a:r>
              <a:rPr lang="en"/>
              <a:t>Inverse Dynamics 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 attempt to treat the dynamics of the pendulum as a disturbance was investigated. </a:t>
            </a:r>
            <a:br>
              <a:rPr lang="en"/>
            </a:br>
            <a:r>
              <a:rPr lang="en"/>
              <a:t>Only the manipulator dynamics was compensated for in this inverse dynamics controller.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300" y="2066050"/>
            <a:ext cx="3518835" cy="25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829375" y="4721300"/>
            <a:ext cx="306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 Medium"/>
                <a:ea typeface="EB Garamond Medium"/>
                <a:cs typeface="EB Garamond Medium"/>
                <a:sym typeface="EB Garamond Medium"/>
              </a:rPr>
              <a:t>Dotted lines represent 5% error bounds</a:t>
            </a:r>
            <a:endParaRPr sz="8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75" y="2066050"/>
            <a:ext cx="3474634" cy="25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2575375" y="2873675"/>
            <a:ext cx="400200" cy="3711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Methods: Swing-up 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4860900" cy="3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</a:t>
            </a:r>
            <a:r>
              <a:rPr lang="en"/>
              <a:t> swing up controller is is an </a:t>
            </a:r>
            <a:r>
              <a:rPr lang="en"/>
              <a:t>open loop</a:t>
            </a:r>
            <a:r>
              <a:rPr lang="en"/>
              <a:t> </a:t>
            </a:r>
            <a:r>
              <a:rPr lang="en"/>
              <a:t>sinusoidal</a:t>
            </a:r>
            <a:r>
              <a:rPr lang="en"/>
              <a:t> trajectory generator, the tuning parameters for the trajectory are amplitude and duration.</a:t>
            </a:r>
            <a:br>
              <a:rPr lang="en"/>
            </a:br>
            <a:r>
              <a:rPr lang="en"/>
              <a:t>In this way the swing up controller can be easily tuned to excite a pendulum into the vertical orientation.  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500" y="1302975"/>
            <a:ext cx="3744025" cy="28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Results: Swing-up 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50550" y="1125325"/>
            <a:ext cx="85206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Swing up trajectory with an amplitude of 0.485m duration of 0.5s.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4965625" y="4742925"/>
            <a:ext cx="306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B Garamond Medium"/>
                <a:ea typeface="EB Garamond Medium"/>
                <a:cs typeface="EB Garamond Medium"/>
                <a:sym typeface="EB Garamond Medium"/>
              </a:rPr>
              <a:t>Dotted lines represent bounds of swing up controller</a:t>
            </a:r>
            <a:endParaRPr sz="8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626" y="1666000"/>
            <a:ext cx="3963656" cy="29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25" y="1716925"/>
            <a:ext cx="3615099" cy="28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Discussion: Swing-up 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By using a cubic polynomial trajectory to slowly accelerate the pendulum and then stopping, the pendulum could arrive in the vertical position. </a:t>
            </a:r>
            <a:br>
              <a:rPr lang="en"/>
            </a:br>
            <a:r>
              <a:rPr lang="en"/>
              <a:t>Ideally: V_f = Sqrt(2gL) 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751" y="2245376"/>
            <a:ext cx="3453450" cy="25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025" y="2245375"/>
            <a:ext cx="3431621" cy="25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